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handoutMasterIdLst>
    <p:handoutMasterId r:id="rId18"/>
  </p:handoutMasterIdLst>
  <p:sldIdLst>
    <p:sldId id="418" r:id="rId2"/>
    <p:sldId id="452" r:id="rId3"/>
    <p:sldId id="474" r:id="rId4"/>
    <p:sldId id="478" r:id="rId5"/>
    <p:sldId id="459" r:id="rId6"/>
    <p:sldId id="460" r:id="rId7"/>
    <p:sldId id="461" r:id="rId8"/>
    <p:sldId id="462" r:id="rId9"/>
    <p:sldId id="463" r:id="rId10"/>
    <p:sldId id="464" r:id="rId11"/>
    <p:sldId id="471" r:id="rId12"/>
    <p:sldId id="457" r:id="rId13"/>
    <p:sldId id="466" r:id="rId14"/>
    <p:sldId id="479" r:id="rId15"/>
    <p:sldId id="46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AF6E"/>
    <a:srgbClr val="E4E4EC"/>
    <a:srgbClr val="FC7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5749" autoAdjust="0"/>
  </p:normalViewPr>
  <p:slideViewPr>
    <p:cSldViewPr>
      <p:cViewPr varScale="1">
        <p:scale>
          <a:sx n="64" d="100"/>
          <a:sy n="64" d="100"/>
        </p:scale>
        <p:origin x="82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28B98-8C1A-4DCA-9B27-AB58A2C7A2DB}" type="doc">
      <dgm:prSet loTypeId="urn:microsoft.com/office/officeart/2005/8/layout/arrow1" loCatId="process" qsTypeId="urn:microsoft.com/office/officeart/2005/8/quickstyle/simple1" qsCatId="simple" csTypeId="urn:microsoft.com/office/officeart/2005/8/colors/colorful4" csCatId="colorful" phldr="1"/>
      <dgm:spPr/>
    </dgm:pt>
    <dgm:pt modelId="{55F4EB69-A99D-4674-8BBE-7B4010B0A831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en-US" sz="3200" b="1" dirty="0"/>
            <a:t>Deficit Model</a:t>
          </a:r>
        </a:p>
      </dgm:t>
    </dgm:pt>
    <dgm:pt modelId="{E8C3D728-3D0F-4160-9C16-65024D3E306D}" type="parTrans" cxnId="{28DF1F9A-8FD6-44D2-A77F-06EA0562BA7F}">
      <dgm:prSet/>
      <dgm:spPr/>
      <dgm:t>
        <a:bodyPr/>
        <a:lstStyle/>
        <a:p>
          <a:endParaRPr lang="en-US"/>
        </a:p>
      </dgm:t>
    </dgm:pt>
    <dgm:pt modelId="{FBA46008-C392-430A-B91C-EBE2A36B5491}" type="sibTrans" cxnId="{28DF1F9A-8FD6-44D2-A77F-06EA0562BA7F}">
      <dgm:prSet/>
      <dgm:spPr/>
      <dgm:t>
        <a:bodyPr/>
        <a:lstStyle/>
        <a:p>
          <a:endParaRPr lang="en-US"/>
        </a:p>
      </dgm:t>
    </dgm:pt>
    <dgm:pt modelId="{EFFD6857-2033-4DA3-9AE7-2FA265C69B01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en-US" sz="3200" b="1" dirty="0"/>
            <a:t>Asset-Based Model</a:t>
          </a:r>
        </a:p>
      </dgm:t>
    </dgm:pt>
    <dgm:pt modelId="{7AE7A46C-6EA8-45BC-827D-9830C4B21F3C}" type="parTrans" cxnId="{6FACAFA4-B2A6-4885-B00C-D642CB1D4E46}">
      <dgm:prSet/>
      <dgm:spPr/>
      <dgm:t>
        <a:bodyPr/>
        <a:lstStyle/>
        <a:p>
          <a:endParaRPr lang="en-US"/>
        </a:p>
      </dgm:t>
    </dgm:pt>
    <dgm:pt modelId="{D923D1D8-3884-4706-914C-C632AD6004F0}" type="sibTrans" cxnId="{6FACAFA4-B2A6-4885-B00C-D642CB1D4E46}">
      <dgm:prSet/>
      <dgm:spPr/>
      <dgm:t>
        <a:bodyPr/>
        <a:lstStyle/>
        <a:p>
          <a:endParaRPr lang="en-US"/>
        </a:p>
      </dgm:t>
    </dgm:pt>
    <dgm:pt modelId="{D53B20E4-61C8-4533-93B4-EB5671A7A96E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en-US" sz="2400" dirty="0"/>
            <a:t>Students </a:t>
          </a:r>
          <a:r>
            <a:rPr lang="en-US" sz="2400" u="sng" dirty="0"/>
            <a:t>Are Not Ready</a:t>
          </a:r>
          <a:r>
            <a:rPr lang="en-US" sz="2400" dirty="0"/>
            <a:t> for College</a:t>
          </a:r>
        </a:p>
      </dgm:t>
    </dgm:pt>
    <dgm:pt modelId="{474BE9D5-7006-44FC-B190-A100B443DF3E}" type="parTrans" cxnId="{11867D8E-5A49-47C6-B931-9414E31DE0E8}">
      <dgm:prSet/>
      <dgm:spPr/>
      <dgm:t>
        <a:bodyPr/>
        <a:lstStyle/>
        <a:p>
          <a:endParaRPr lang="en-US"/>
        </a:p>
      </dgm:t>
    </dgm:pt>
    <dgm:pt modelId="{A3F6CEF0-9478-496C-8629-C3F485E32884}" type="sibTrans" cxnId="{11867D8E-5A49-47C6-B931-9414E31DE0E8}">
      <dgm:prSet/>
      <dgm:spPr/>
      <dgm:t>
        <a:bodyPr/>
        <a:lstStyle/>
        <a:p>
          <a:endParaRPr lang="en-US"/>
        </a:p>
      </dgm:t>
    </dgm:pt>
    <dgm:pt modelId="{D23BD62A-A96C-4973-82CC-FFF22E3FD997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en-US" sz="2400" dirty="0"/>
            <a:t>Campuses </a:t>
          </a:r>
          <a:r>
            <a:rPr lang="en-US" sz="2400" u="sng" dirty="0"/>
            <a:t>Are Ready </a:t>
          </a:r>
          <a:r>
            <a:rPr lang="en-US" sz="2400" dirty="0"/>
            <a:t>for Students</a:t>
          </a:r>
        </a:p>
      </dgm:t>
    </dgm:pt>
    <dgm:pt modelId="{BD377DCD-BC65-4E30-BDD9-2847A35AA3B0}" type="parTrans" cxnId="{EF20A118-6C39-4474-B9A6-4998D2317A06}">
      <dgm:prSet/>
      <dgm:spPr/>
      <dgm:t>
        <a:bodyPr/>
        <a:lstStyle/>
        <a:p>
          <a:endParaRPr lang="en-US"/>
        </a:p>
      </dgm:t>
    </dgm:pt>
    <dgm:pt modelId="{B5E9B7DB-91DC-4E8E-A1A6-D3A4631491F6}" type="sibTrans" cxnId="{EF20A118-6C39-4474-B9A6-4998D2317A06}">
      <dgm:prSet/>
      <dgm:spPr/>
      <dgm:t>
        <a:bodyPr/>
        <a:lstStyle/>
        <a:p>
          <a:endParaRPr lang="en-US"/>
        </a:p>
      </dgm:t>
    </dgm:pt>
    <dgm:pt modelId="{0CC90B9E-2367-4072-BB44-310F8E570359}" type="pres">
      <dgm:prSet presAssocID="{9C028B98-8C1A-4DCA-9B27-AB58A2C7A2DB}" presName="cycle" presStyleCnt="0">
        <dgm:presLayoutVars>
          <dgm:dir/>
          <dgm:resizeHandles val="exact"/>
        </dgm:presLayoutVars>
      </dgm:prSet>
      <dgm:spPr/>
    </dgm:pt>
    <dgm:pt modelId="{072D8FE2-DB36-40CF-BC6A-8A6CFCE2079F}" type="pres">
      <dgm:prSet presAssocID="{55F4EB69-A99D-4674-8BBE-7B4010B0A831}" presName="arrow" presStyleLbl="node1" presStyleIdx="0" presStyleCnt="2" custScaleX="106658" custRadScaleRad="100639" custRadScaleInc="-3589">
        <dgm:presLayoutVars>
          <dgm:bulletEnabled val="1"/>
        </dgm:presLayoutVars>
      </dgm:prSet>
      <dgm:spPr/>
    </dgm:pt>
    <dgm:pt modelId="{D6C25809-2917-4DF5-9A48-FE1E46209C02}" type="pres">
      <dgm:prSet presAssocID="{EFFD6857-2033-4DA3-9AE7-2FA265C69B01}" presName="arrow" presStyleLbl="node1" presStyleIdx="1" presStyleCnt="2" custScaleX="108288" custRadScaleRad="100639" custRadScaleInc="3589">
        <dgm:presLayoutVars>
          <dgm:bulletEnabled val="1"/>
        </dgm:presLayoutVars>
      </dgm:prSet>
      <dgm:spPr/>
    </dgm:pt>
  </dgm:ptLst>
  <dgm:cxnLst>
    <dgm:cxn modelId="{FDD71B08-F8A3-4765-A5A9-D3F7020430BE}" type="presOf" srcId="{9C028B98-8C1A-4DCA-9B27-AB58A2C7A2DB}" destId="{0CC90B9E-2367-4072-BB44-310F8E570359}" srcOrd="0" destOrd="0" presId="urn:microsoft.com/office/officeart/2005/8/layout/arrow1"/>
    <dgm:cxn modelId="{D09C3E10-731F-43F9-82EF-E09B0ED33756}" type="presOf" srcId="{D23BD62A-A96C-4973-82CC-FFF22E3FD997}" destId="{D6C25809-2917-4DF5-9A48-FE1E46209C02}" srcOrd="0" destOrd="1" presId="urn:microsoft.com/office/officeart/2005/8/layout/arrow1"/>
    <dgm:cxn modelId="{EF20A118-6C39-4474-B9A6-4998D2317A06}" srcId="{EFFD6857-2033-4DA3-9AE7-2FA265C69B01}" destId="{D23BD62A-A96C-4973-82CC-FFF22E3FD997}" srcOrd="0" destOrd="0" parTransId="{BD377DCD-BC65-4E30-BDD9-2847A35AA3B0}" sibTransId="{B5E9B7DB-91DC-4E8E-A1A6-D3A4631491F6}"/>
    <dgm:cxn modelId="{011D8A6F-374C-4211-AD28-8B4D18158361}" type="presOf" srcId="{D53B20E4-61C8-4533-93B4-EB5671A7A96E}" destId="{072D8FE2-DB36-40CF-BC6A-8A6CFCE2079F}" srcOrd="0" destOrd="1" presId="urn:microsoft.com/office/officeart/2005/8/layout/arrow1"/>
    <dgm:cxn modelId="{B8747756-0779-4573-BF07-18739512D5D9}" type="presOf" srcId="{EFFD6857-2033-4DA3-9AE7-2FA265C69B01}" destId="{D6C25809-2917-4DF5-9A48-FE1E46209C02}" srcOrd="0" destOrd="0" presId="urn:microsoft.com/office/officeart/2005/8/layout/arrow1"/>
    <dgm:cxn modelId="{DAD44C58-91F4-4030-BE56-F08AC1E45149}" type="presOf" srcId="{55F4EB69-A99D-4674-8BBE-7B4010B0A831}" destId="{072D8FE2-DB36-40CF-BC6A-8A6CFCE2079F}" srcOrd="0" destOrd="0" presId="urn:microsoft.com/office/officeart/2005/8/layout/arrow1"/>
    <dgm:cxn modelId="{11867D8E-5A49-47C6-B931-9414E31DE0E8}" srcId="{55F4EB69-A99D-4674-8BBE-7B4010B0A831}" destId="{D53B20E4-61C8-4533-93B4-EB5671A7A96E}" srcOrd="0" destOrd="0" parTransId="{474BE9D5-7006-44FC-B190-A100B443DF3E}" sibTransId="{A3F6CEF0-9478-496C-8629-C3F485E32884}"/>
    <dgm:cxn modelId="{28DF1F9A-8FD6-44D2-A77F-06EA0562BA7F}" srcId="{9C028B98-8C1A-4DCA-9B27-AB58A2C7A2DB}" destId="{55F4EB69-A99D-4674-8BBE-7B4010B0A831}" srcOrd="0" destOrd="0" parTransId="{E8C3D728-3D0F-4160-9C16-65024D3E306D}" sibTransId="{FBA46008-C392-430A-B91C-EBE2A36B5491}"/>
    <dgm:cxn modelId="{6FACAFA4-B2A6-4885-B00C-D642CB1D4E46}" srcId="{9C028B98-8C1A-4DCA-9B27-AB58A2C7A2DB}" destId="{EFFD6857-2033-4DA3-9AE7-2FA265C69B01}" srcOrd="1" destOrd="0" parTransId="{7AE7A46C-6EA8-45BC-827D-9830C4B21F3C}" sibTransId="{D923D1D8-3884-4706-914C-C632AD6004F0}"/>
    <dgm:cxn modelId="{438AF124-6D6D-4EB5-BAD3-1D725D4E2DA0}" type="presParOf" srcId="{0CC90B9E-2367-4072-BB44-310F8E570359}" destId="{072D8FE2-DB36-40CF-BC6A-8A6CFCE2079F}" srcOrd="0" destOrd="0" presId="urn:microsoft.com/office/officeart/2005/8/layout/arrow1"/>
    <dgm:cxn modelId="{3A5B33F9-8842-4A47-8024-5F18BAA46CC5}" type="presParOf" srcId="{0CC90B9E-2367-4072-BB44-310F8E570359}" destId="{D6C25809-2917-4DF5-9A48-FE1E46209C0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D8FE2-DB36-40CF-BC6A-8A6CFCE2079F}">
      <dsp:nvSpPr>
        <dsp:cNvPr id="0" name=""/>
        <dsp:cNvSpPr/>
      </dsp:nvSpPr>
      <dsp:spPr>
        <a:xfrm rot="16200000">
          <a:off x="-148754" y="767965"/>
          <a:ext cx="4256138" cy="399045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Deficit Model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Students </a:t>
          </a:r>
          <a:r>
            <a:rPr lang="en-US" sz="2400" u="sng" kern="1200" dirty="0"/>
            <a:t>Are Not Ready</a:t>
          </a:r>
          <a:r>
            <a:rPr lang="en-US" sz="2400" kern="1200" dirty="0"/>
            <a:t> for College</a:t>
          </a:r>
        </a:p>
      </dsp:txBody>
      <dsp:txXfrm rot="5400000">
        <a:off x="682417" y="1699157"/>
        <a:ext cx="3292125" cy="2128069"/>
      </dsp:txXfrm>
    </dsp:sp>
    <dsp:sp modelId="{D6C25809-2917-4DF5-9A48-FE1E46209C02}">
      <dsp:nvSpPr>
        <dsp:cNvPr id="0" name=""/>
        <dsp:cNvSpPr/>
      </dsp:nvSpPr>
      <dsp:spPr>
        <a:xfrm rot="5400000">
          <a:off x="4209571" y="767965"/>
          <a:ext cx="4321182" cy="3990454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60000"/>
            <a:lumOff val="4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Asset-Based Model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Campuses </a:t>
          </a:r>
          <a:r>
            <a:rPr lang="en-US" sz="2400" u="sng" kern="1200" dirty="0"/>
            <a:t>Are Ready </a:t>
          </a:r>
          <a:r>
            <a:rPr lang="en-US" sz="2400" kern="1200" dirty="0"/>
            <a:t>for Students</a:t>
          </a:r>
        </a:p>
      </dsp:txBody>
      <dsp:txXfrm rot="-5400000">
        <a:off x="4374935" y="1682897"/>
        <a:ext cx="3292125" cy="216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9E093A-64C1-4AAF-8215-3291EA761733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FBE66A-0F2E-4454-B38C-51EBA64544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8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107EC8B-E1DE-43CC-B4D2-681D16C5992F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8D5E6-573B-428A-A649-DE042DDD4B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502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54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037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900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70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79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4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1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2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12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77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2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336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226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90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1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4E69DE1-97BB-40B0-B253-F5E0AE674AFF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7E96E86-4E07-4C54-9B3E-2433EBB26432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D228F7-B2AD-464F-BCF9-E128754F85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17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451022-58B1-4A59-99AE-CEDC361BD7EF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003118-01E3-4FD6-91EA-F6CA19F46BDA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43A33C5-8D76-4153-A3E0-BE943A7E9F67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04996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90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694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Segoe UI" panose="020B0502040204020203" pitchFamily="34" charset="0"/>
              </a:defRPr>
            </a:lvl1pPr>
          </a:lstStyle>
          <a:p>
            <a:fld id="{8891F69F-4344-4ACB-BCAF-5E7537273C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153400" cy="33528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</a:rPr>
              <a:t>Advancing the Equity Agenda: Setting an Equity-Minded Attainment Goal and Eliminating Disparities</a:t>
            </a:r>
            <a:endParaRPr lang="en-US" sz="4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Board of Higher Education Meeting  |  February 4,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1000-975B-4CBF-B510-2F9DBB97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A76D3-8C9C-41FC-A7FF-CF454C6ED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Key Structures of the Equity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96C4-3A84-4976-9FB3-EAD86404F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50" y="1524001"/>
            <a:ext cx="8626247" cy="50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D19ACA-D263-4C36-BC2D-E9828DECE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667642"/>
            <a:ext cx="8626247" cy="503795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8FAF1C-6424-4046-B9FF-D65D99DC8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626246" cy="838200"/>
          </a:xfrm>
        </p:spPr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FY21 Budget Supports Equity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1B304-39D4-403A-914E-409108F9ADFF}"/>
              </a:ext>
            </a:extLst>
          </p:cNvPr>
          <p:cNvSpPr txBox="1"/>
          <p:nvPr/>
        </p:nvSpPr>
        <p:spPr>
          <a:xfrm>
            <a:off x="495300" y="2046506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Evidence: </a:t>
            </a:r>
            <a:r>
              <a:rPr lang="en-US" sz="2800" dirty="0">
                <a:latin typeface="+mn-lt"/>
              </a:rPr>
              <a:t>Ongoing Funding for Performance Measurement Reporting System (PMRS)</a:t>
            </a:r>
          </a:p>
          <a:p>
            <a:r>
              <a:rPr lang="en-US" sz="2800" b="1" dirty="0">
                <a:latin typeface="+mn-lt"/>
              </a:rPr>
              <a:t>Pedagogy:  </a:t>
            </a:r>
            <a:r>
              <a:rPr lang="en-US" sz="2800" dirty="0">
                <a:latin typeface="+mn-lt"/>
              </a:rPr>
              <a:t>Higher Ed Innovation Fund</a:t>
            </a:r>
          </a:p>
          <a:p>
            <a:r>
              <a:rPr lang="en-US" sz="2800" b="1" dirty="0">
                <a:latin typeface="+mn-lt"/>
              </a:rPr>
              <a:t>Student Supports: </a:t>
            </a:r>
            <a:r>
              <a:rPr lang="en-US" sz="2800" dirty="0">
                <a:latin typeface="+mn-lt"/>
              </a:rPr>
              <a:t>Through Formula Funding</a:t>
            </a:r>
          </a:p>
          <a:p>
            <a:r>
              <a:rPr lang="en-US" sz="2800" b="1" dirty="0"/>
              <a:t>Campus Climate: </a:t>
            </a:r>
            <a:r>
              <a:rPr lang="en-US" sz="2800" dirty="0"/>
              <a:t>Funding for Systemwide Survey through Higher Ed Innovation Fund</a:t>
            </a:r>
          </a:p>
          <a:p>
            <a:r>
              <a:rPr lang="en-US" sz="2800" b="1" dirty="0">
                <a:latin typeface="+mn-lt"/>
              </a:rPr>
              <a:t>Affordability: </a:t>
            </a:r>
            <a:r>
              <a:rPr lang="en-US" sz="2800" dirty="0">
                <a:latin typeface="+mn-lt"/>
              </a:rPr>
              <a:t>Increase for MassGrant Plus Program</a:t>
            </a:r>
          </a:p>
          <a:p>
            <a:r>
              <a:rPr lang="en-US" sz="2800" b="1" dirty="0">
                <a:latin typeface="+mn-lt"/>
              </a:rPr>
              <a:t>Policy Innovations: </a:t>
            </a:r>
            <a:r>
              <a:rPr lang="en-US" sz="2800" dirty="0">
                <a:latin typeface="+mn-lt"/>
              </a:rPr>
              <a:t>Increase for Early College</a:t>
            </a:r>
          </a:p>
        </p:txBody>
      </p:sp>
    </p:spTree>
    <p:extLst>
      <p:ext uri="{BB962C8B-B14F-4D97-AF65-F5344CB8AC3E}">
        <p14:creationId xmlns:p14="http://schemas.microsoft.com/office/powerpoint/2010/main" val="373972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C46FB-1848-4D97-BB61-20CA79102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84200"/>
            <a:ext cx="8763000" cy="8382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To Meet Goals, Race Matters…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8A810-AC99-4045-9E0D-605A5DB68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4" t="56349" r="22263" b="4114"/>
          <a:stretch/>
        </p:blipFill>
        <p:spPr>
          <a:xfrm>
            <a:off x="0" y="3200400"/>
            <a:ext cx="9144000" cy="3749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42186B-79C7-4064-83C0-369D67A281FC}"/>
              </a:ext>
            </a:extLst>
          </p:cNvPr>
          <p:cNvSpPr txBox="1"/>
          <p:nvPr/>
        </p:nvSpPr>
        <p:spPr>
          <a:xfrm>
            <a:off x="398585" y="1600200"/>
            <a:ext cx="844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What percentage of first-time, full-time students who initially enrolled at a Massachusetts public college or university in fall 2011 earned a degree anywhere within six years?</a:t>
            </a:r>
          </a:p>
        </p:txBody>
      </p:sp>
    </p:spTree>
    <p:extLst>
      <p:ext uri="{BB962C8B-B14F-4D97-AF65-F5344CB8AC3E}">
        <p14:creationId xmlns:p14="http://schemas.microsoft.com/office/powerpoint/2010/main" val="197702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C46FB-1848-4D97-BB61-20CA79102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…and Zip Code Matters.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7BB8D-2489-4F98-8A97-F9FAB295A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7"/>
          <a:stretch/>
        </p:blipFill>
        <p:spPr>
          <a:xfrm>
            <a:off x="381000" y="1600200"/>
            <a:ext cx="7981757" cy="45567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352EE1-CA70-415C-961C-91D33A4A3C9C}"/>
              </a:ext>
            </a:extLst>
          </p:cNvPr>
          <p:cNvSpPr txBox="1"/>
          <p:nvPr/>
        </p:nvSpPr>
        <p:spPr>
          <a:xfrm>
            <a:off x="2438400" y="6473613"/>
            <a:ext cx="6722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ZIP Code Median Earnings as % of County Median Earnings</a:t>
            </a:r>
          </a:p>
        </p:txBody>
      </p:sp>
    </p:spTree>
    <p:extLst>
      <p:ext uri="{BB962C8B-B14F-4D97-AF65-F5344CB8AC3E}">
        <p14:creationId xmlns:p14="http://schemas.microsoft.com/office/powerpoint/2010/main" val="317669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C46FB-1848-4D97-BB61-20CA79102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Timeline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B26E8-39B2-4081-BCB9-846156D80E5B}"/>
              </a:ext>
            </a:extLst>
          </p:cNvPr>
          <p:cNvSpPr txBox="1"/>
          <p:nvPr/>
        </p:nvSpPr>
        <p:spPr>
          <a:xfrm>
            <a:off x="4114800" y="160020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March 2020: </a:t>
            </a:r>
            <a:r>
              <a:rPr lang="en-US" sz="3200" dirty="0">
                <a:latin typeface="+mn-lt"/>
              </a:rPr>
              <a:t>BHE Vote on Goals</a:t>
            </a:r>
          </a:p>
          <a:p>
            <a:r>
              <a:rPr lang="en-US" sz="3200" b="1" dirty="0">
                <a:latin typeface="+mn-lt"/>
              </a:rPr>
              <a:t>Late Spring 2020: </a:t>
            </a:r>
            <a:r>
              <a:rPr lang="en-US" sz="3200" dirty="0">
                <a:latin typeface="+mn-lt"/>
              </a:rPr>
              <a:t>Strategic Planning Process Begins (BHE Retreat)</a:t>
            </a:r>
          </a:p>
          <a:p>
            <a:r>
              <a:rPr lang="en-US" sz="3200" b="1" dirty="0">
                <a:latin typeface="+mn-lt"/>
              </a:rPr>
              <a:t>October 2020: </a:t>
            </a:r>
            <a:r>
              <a:rPr lang="en-US" sz="3200" dirty="0">
                <a:latin typeface="+mn-lt"/>
              </a:rPr>
              <a:t>Budget aligned with Equity Goals</a:t>
            </a:r>
          </a:p>
          <a:p>
            <a:r>
              <a:rPr lang="en-US" sz="3200" b="1" dirty="0">
                <a:latin typeface="+mn-lt"/>
              </a:rPr>
              <a:t>March 2021:</a:t>
            </a:r>
            <a:r>
              <a:rPr lang="en-US" sz="3200" dirty="0">
                <a:latin typeface="+mn-lt"/>
              </a:rPr>
              <a:t> One-year update on progress made toward reaching goals</a:t>
            </a:r>
          </a:p>
        </p:txBody>
      </p:sp>
      <p:pic>
        <p:nvPicPr>
          <p:cNvPr id="5" name="Picture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0EE94F11-27C5-4722-B83E-CF7D8EABC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r="26553"/>
          <a:stretch/>
        </p:blipFill>
        <p:spPr>
          <a:xfrm>
            <a:off x="0" y="1380067"/>
            <a:ext cx="39520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602958-DECB-4253-94A5-405C009FD2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C46FB-1848-4D97-BB61-20CA79102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762999" cy="8382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Key to Success: New Thought Paradigm</a:t>
            </a:r>
          </a:p>
        </p:txBody>
      </p:sp>
    </p:spTree>
    <p:extLst>
      <p:ext uri="{BB962C8B-B14F-4D97-AF65-F5344CB8AC3E}">
        <p14:creationId xmlns:p14="http://schemas.microsoft.com/office/powerpoint/2010/main" val="331239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F9BE4-E105-47CF-9700-9EC95F4D18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0E1D27-411F-465D-9BAA-626C88C61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771" y="381000"/>
            <a:ext cx="4007429" cy="66293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+mn-lt"/>
              </a:rPr>
              <a:t>Equity in Action</a:t>
            </a:r>
            <a:br>
              <a:rPr lang="en-US" b="1" dirty="0">
                <a:latin typeface="+mn-lt"/>
              </a:rPr>
            </a:br>
            <a:r>
              <a:rPr lang="en-US" sz="4000" dirty="0">
                <a:latin typeface="+mn-lt"/>
              </a:rPr>
              <a:t>BHE is </a:t>
            </a:r>
            <a:r>
              <a:rPr lang="en-US" sz="4000" b="1" dirty="0">
                <a:latin typeface="+mn-lt"/>
              </a:rPr>
              <a:t>1</a:t>
            </a:r>
            <a:r>
              <a:rPr lang="en-US" sz="4000" b="1" baseline="30000" dirty="0">
                <a:latin typeface="+mn-lt"/>
              </a:rPr>
              <a:t>st</a:t>
            </a:r>
            <a:r>
              <a:rPr lang="en-US" sz="4000" b="1" dirty="0">
                <a:latin typeface="+mn-lt"/>
              </a:rPr>
              <a:t>  System Board in U.S. </a:t>
            </a:r>
            <a:r>
              <a:rPr lang="en-US" sz="4000" dirty="0">
                <a:latin typeface="+mn-lt"/>
              </a:rPr>
              <a:t>to elevate equity as #1 policy &amp; performance priority</a:t>
            </a:r>
            <a:br>
              <a:rPr lang="en-US" dirty="0">
                <a:latin typeface="+mn-lt"/>
              </a:rPr>
            </a:br>
            <a:endParaRPr lang="en-US" dirty="0"/>
          </a:p>
        </p:txBody>
      </p: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C8A4FD7-7249-4E71-B695-C31B0DBD7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467"/>
            <a:ext cx="440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D7EF-DAF1-4587-ABC3-B15FE0AE3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31410-DF4F-460C-BF6E-2D3D03C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</a:rPr>
              <a:t>A Bold Equity Goal: Attainment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78F93F-5FD5-4F65-9D29-5B6A51BC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4572000" cy="5486400"/>
          </a:xfrm>
          <a:solidFill>
            <a:srgbClr val="002060"/>
          </a:solidFill>
        </p:spPr>
        <p:txBody>
          <a:bodyPr/>
          <a:lstStyle/>
          <a:p>
            <a:pPr marL="119062" indent="0" algn="ctr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TODAY</a:t>
            </a:r>
          </a:p>
          <a:p>
            <a:pPr marL="11906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In Massachusetts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53.8% hold associate degree or higher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3% hold high-quality credential</a:t>
            </a:r>
          </a:p>
          <a:p>
            <a:pPr marL="457200" lvl="1" indent="0">
              <a:buNone/>
            </a:pPr>
            <a:endParaRPr lang="en-US" dirty="0"/>
          </a:p>
          <a:p>
            <a:pPr marL="119062" indent="0" algn="ctr">
              <a:buNone/>
            </a:pP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279A2B-008B-4415-9A66-0611230D3391}"/>
              </a:ext>
            </a:extLst>
          </p:cNvPr>
          <p:cNvSpPr/>
          <p:nvPr/>
        </p:nvSpPr>
        <p:spPr>
          <a:xfrm>
            <a:off x="4572000" y="1371600"/>
            <a:ext cx="4572000" cy="58169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19062" indent="0" algn="ctr">
              <a:buNone/>
            </a:pP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GOAL</a:t>
            </a:r>
          </a:p>
          <a:p>
            <a:pPr marL="119062" indent="0" algn="ctr">
              <a:buNone/>
            </a:pPr>
            <a:endParaRPr lang="en-US" sz="2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119062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By 2030, 70% of MA residents ages 25-64 will hold  postsecondary credentials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60% associate degree and above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10% high-quality credential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D7EF-DAF1-4587-ABC3-B15FE0AE3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31410-DF4F-460C-BF6E-2D3D03C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</a:rPr>
              <a:t>Goal for Eliminating Disparities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78F93F-5FD5-4F65-9D29-5B6A51BC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4572000" cy="5486400"/>
          </a:xfrm>
          <a:solidFill>
            <a:srgbClr val="002060"/>
          </a:solidFill>
        </p:spPr>
        <p:txBody>
          <a:bodyPr/>
          <a:lstStyle/>
          <a:p>
            <a:pPr marL="119062" indent="0" algn="ctr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TODAY</a:t>
            </a:r>
          </a:p>
          <a:p>
            <a:r>
              <a:rPr lang="en-US" dirty="0">
                <a:solidFill>
                  <a:schemeClr val="bg1"/>
                </a:solidFill>
              </a:rPr>
              <a:t>Fall 2011 Attainment Levels in </a:t>
            </a:r>
            <a:r>
              <a:rPr lang="en-US" dirty="0">
                <a:solidFill>
                  <a:srgbClr val="FFC000"/>
                </a:solidFill>
              </a:rPr>
              <a:t>MA Public Higher Education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42.2% for African American students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39.6% for Latinx students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63% for White students</a:t>
            </a:r>
          </a:p>
          <a:p>
            <a:pPr marL="119062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119062" indent="0" algn="ctr">
              <a:buNone/>
            </a:pP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279A2B-008B-4415-9A66-0611230D3391}"/>
              </a:ext>
            </a:extLst>
          </p:cNvPr>
          <p:cNvSpPr/>
          <p:nvPr/>
        </p:nvSpPr>
        <p:spPr>
          <a:xfrm>
            <a:off x="4572000" y="1380067"/>
            <a:ext cx="4572000" cy="69249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19062" indent="0" algn="ctr">
              <a:buNone/>
            </a:pPr>
            <a:r>
              <a:rPr lang="en-US" sz="3600" b="1" u="sng" dirty="0">
                <a:solidFill>
                  <a:schemeClr val="tx2"/>
                </a:solidFill>
                <a:latin typeface="+mn-lt"/>
              </a:rPr>
              <a:t>GOAL</a:t>
            </a:r>
          </a:p>
          <a:p>
            <a:pPr marL="119062" indent="0" algn="ctr">
              <a:buNone/>
            </a:pPr>
            <a:endParaRPr lang="en-US" sz="1400" b="1" u="sng" dirty="0">
              <a:solidFill>
                <a:schemeClr val="tx2"/>
              </a:solidFill>
              <a:latin typeface="+mn-lt"/>
            </a:endParaRPr>
          </a:p>
          <a:p>
            <a:pPr marL="119062" algn="ctr"/>
            <a:r>
              <a:rPr lang="en-US" sz="3200" dirty="0">
                <a:solidFill>
                  <a:schemeClr val="tx2"/>
                </a:solidFill>
                <a:latin typeface="+mn-lt"/>
              </a:rPr>
              <a:t>Reduce disparities between White/ African American students &amp; White/Latinx students 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by 25% in four years.</a:t>
            </a:r>
          </a:p>
          <a:p>
            <a:pPr marL="119062" indent="0" algn="ctr">
              <a:buNone/>
            </a:pP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119062" indent="0" algn="ctr">
              <a:buNone/>
            </a:pP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119062" indent="0" algn="ctr">
              <a:buNone/>
            </a:pP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119062" indent="0" algn="ctr">
              <a:buNone/>
            </a:pP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119062" indent="0" algn="ctr">
              <a:buNone/>
            </a:pPr>
            <a:endParaRPr lang="en-US" sz="3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4AE4-E658-4821-839D-10EC336A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5FB26-8CD7-4C45-8DEB-69895E6F9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Key Structures of the Equity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96C4-3A84-4976-9FB3-EAD86404F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48" y="1524001"/>
            <a:ext cx="8626252" cy="50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3F1A-B36F-4936-A176-78B59B39D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D5EB2-E3DB-4894-A6BD-020F756DF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Key Structures of the Equity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96C4-3A84-4976-9FB3-EAD86404F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49" y="1524001"/>
            <a:ext cx="8626250" cy="50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3E00A-5ADE-4597-9136-A8A44D0E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11364-5223-4086-8505-8872595B3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Key Structures of the Equity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96C4-3A84-4976-9FB3-EAD86404F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49" y="1524001"/>
            <a:ext cx="8626250" cy="50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EE21-60FE-447F-AB05-DEB6FA613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7A4D2-26EC-4F21-8DE9-0FF42791C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Key Structures of the Equity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96C4-3A84-4976-9FB3-EAD86404F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50" y="1524001"/>
            <a:ext cx="8626248" cy="50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8D96-C117-40C4-9C84-AC9C14616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FC95C-0A85-455B-9572-415300C74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06562-E600-4D7A-B076-BB5C887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</a:rPr>
              <a:t>Key Structures of the Equity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C96C4-3A84-4976-9FB3-EAD86404F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50" y="1524001"/>
            <a:ext cx="8626248" cy="50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1F5B"/>
    </a:dk2>
    <a:lt2>
      <a:srgbClr val="EAECEE"/>
    </a:lt2>
    <a:accent1>
      <a:srgbClr val="CF0A2C"/>
    </a:accent1>
    <a:accent2>
      <a:srgbClr val="F37121"/>
    </a:accent2>
    <a:accent3>
      <a:srgbClr val="FFC627"/>
    </a:accent3>
    <a:accent4>
      <a:srgbClr val="00AF41"/>
    </a:accent4>
    <a:accent5>
      <a:srgbClr val="009BDE"/>
    </a:accent5>
    <a:accent6>
      <a:srgbClr val="8D734A"/>
    </a:accent6>
    <a:hlink>
      <a:srgbClr val="7030A0"/>
    </a:hlink>
    <a:folHlink>
      <a:srgbClr val="99A4AD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1F5B"/>
    </a:dk2>
    <a:lt2>
      <a:srgbClr val="EAECEE"/>
    </a:lt2>
    <a:accent1>
      <a:srgbClr val="CF0A2C"/>
    </a:accent1>
    <a:accent2>
      <a:srgbClr val="F37121"/>
    </a:accent2>
    <a:accent3>
      <a:srgbClr val="FFC627"/>
    </a:accent3>
    <a:accent4>
      <a:srgbClr val="00AF41"/>
    </a:accent4>
    <a:accent5>
      <a:srgbClr val="009BDE"/>
    </a:accent5>
    <a:accent6>
      <a:srgbClr val="8D734A"/>
    </a:accent6>
    <a:hlink>
      <a:srgbClr val="7030A0"/>
    </a:hlink>
    <a:folHlink>
      <a:srgbClr val="99A4AD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1F5B"/>
    </a:dk2>
    <a:lt2>
      <a:srgbClr val="EAECEE"/>
    </a:lt2>
    <a:accent1>
      <a:srgbClr val="CF0A2C"/>
    </a:accent1>
    <a:accent2>
      <a:srgbClr val="F37121"/>
    </a:accent2>
    <a:accent3>
      <a:srgbClr val="FFC627"/>
    </a:accent3>
    <a:accent4>
      <a:srgbClr val="00AF41"/>
    </a:accent4>
    <a:accent5>
      <a:srgbClr val="009BDE"/>
    </a:accent5>
    <a:accent6>
      <a:srgbClr val="8D734A"/>
    </a:accent6>
    <a:hlink>
      <a:srgbClr val="7030A0"/>
    </a:hlink>
    <a:folHlink>
      <a:srgbClr val="99A4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DHE PowerPoint 2017</Template>
  <TotalTime>29526</TotalTime>
  <Words>414</Words>
  <Application>Microsoft Office PowerPoint</Application>
  <PresentationFormat>On-screen Show (4:3)</PresentationFormat>
  <Paragraphs>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Franklin Gothic Demi</vt:lpstr>
      <vt:lpstr>Segoe UI</vt:lpstr>
      <vt:lpstr>Segoe UI Bold</vt:lpstr>
      <vt:lpstr>Wingdings</vt:lpstr>
      <vt:lpstr>Wingdings 2</vt:lpstr>
      <vt:lpstr>Wingdings 3</vt:lpstr>
      <vt:lpstr>DHE PowerPoint</vt:lpstr>
      <vt:lpstr>Advancing the Equity Agenda: Setting an Equity-Minded Attainment Goal and Eliminating Disparities</vt:lpstr>
      <vt:lpstr>Equity in Action BHE is 1st  System Board in U.S. to elevate equity as #1 policy &amp; performance priority </vt:lpstr>
      <vt:lpstr>A Bold Equity Goal: Attainment</vt:lpstr>
      <vt:lpstr>Goal for Eliminating Disparities</vt:lpstr>
      <vt:lpstr>Key Structures of the Equity Agenda</vt:lpstr>
      <vt:lpstr>Key Structures of the Equity Agenda</vt:lpstr>
      <vt:lpstr>Key Structures of the Equity Agenda</vt:lpstr>
      <vt:lpstr>Key Structures of the Equity Agenda</vt:lpstr>
      <vt:lpstr>Key Structures of the Equity Agenda</vt:lpstr>
      <vt:lpstr>Key Structures of the Equity Agenda</vt:lpstr>
      <vt:lpstr>FY21 Budget Supports Equity Goals</vt:lpstr>
      <vt:lpstr>To Meet Goals, Race Matters…</vt:lpstr>
      <vt:lpstr>…and Zip Code Matters.</vt:lpstr>
      <vt:lpstr>Timeline </vt:lpstr>
      <vt:lpstr>Key to Success: New Thought Paradigm</vt:lpstr>
    </vt:vector>
  </TitlesOfParts>
  <Company>Massachusetts Department of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Massachusetts State Financial Aid Study</dc:title>
  <dc:creator>Mealey, Sarah (RGT)</dc:creator>
  <cp:lastModifiedBy>Chadha, Suchita (DHE)</cp:lastModifiedBy>
  <cp:revision>499</cp:revision>
  <cp:lastPrinted>2020-02-03T15:57:19Z</cp:lastPrinted>
  <dcterms:created xsi:type="dcterms:W3CDTF">2018-03-05T20:06:25Z</dcterms:created>
  <dcterms:modified xsi:type="dcterms:W3CDTF">2020-02-06T15:47:16Z</dcterms:modified>
</cp:coreProperties>
</file>